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85" r:id="rId4"/>
    <p:sldId id="286" r:id="rId5"/>
    <p:sldId id="310" r:id="rId6"/>
    <p:sldId id="311" r:id="rId7"/>
    <p:sldId id="288" r:id="rId8"/>
    <p:sldId id="289" r:id="rId9"/>
    <p:sldId id="308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9" r:id="rId25"/>
    <p:sldId id="305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77" autoAdjust="0"/>
  </p:normalViewPr>
  <p:slideViewPr>
    <p:cSldViewPr>
      <p:cViewPr varScale="1">
        <p:scale>
          <a:sx n="85" d="100"/>
          <a:sy n="85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4739-F7CF-4141-B04C-4FAA8C1F491D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A18C-797C-49F1-B7BD-7F1679F40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6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5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07B-465B-4AD2-B3BF-FE24B0FD71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8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AD10-DC45-43C5-8600-8FFBA830BD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3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07B-465B-4AD2-B3BF-FE24B0FD71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7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 to the fact that whenever</a:t>
            </a:r>
            <a:r>
              <a:rPr lang="en-GB" baseline="0" dirty="0" smtClean="0"/>
              <a:t> they need more help with what to do they should refer to this document – trainers should also highlight any internal documents that are useful for participants as help and support with safeguarding.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07B-465B-4AD2-B3BF-FE24B0FD71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79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4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AD10-DC45-43C5-8600-8FFBA830BD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19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07B-465B-4AD2-B3BF-FE24B0FD71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28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6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07B-465B-4AD2-B3BF-FE24B0FD71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8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8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2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26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76C6-97FE-424B-BBEE-0947B4AB598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20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76C6-97FE-424B-BBEE-0947B4AB598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20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73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8E77E-78B4-4EB7-A8A3-0AF5E45F9AA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7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9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3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AD10-DC45-43C5-8600-8FFBA830BD6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3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6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6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r>
              <a:rPr lang="en-GB" baseline="0" dirty="0" smtClean="0"/>
              <a:t> for small groups –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3DBC-FA6F-4C64-95B8-F70D1556F3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6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3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0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0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0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3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1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8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2299-80E4-41CD-8125-125572650E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51E1-183F-4038-B0CA-EFE437324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4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aHfZgSOY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lL07JOGU5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ristolsafeguarding.org/media/42653/keeping-bristol-safe-parthership-local-arrangements-2019-2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Foundation Safeguarding &amp; Child Protection Training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52" y="3717032"/>
            <a:ext cx="2292096" cy="28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Safeguarding? Child Protection? </a:t>
            </a:r>
            <a:endParaRPr lang="en-GB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916832"/>
            <a:ext cx="7125112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Word storm – Safeguarding: what does it mean to you?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21696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22" y="17190"/>
            <a:ext cx="9069042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GB" sz="3600" dirty="0">
                <a:solidFill>
                  <a:schemeClr val="bg1"/>
                </a:solidFill>
              </a:rPr>
              <a:t>What is the difference between </a:t>
            </a:r>
            <a:r>
              <a:rPr lang="en-GB" sz="3600" dirty="0" smtClean="0">
                <a:solidFill>
                  <a:schemeClr val="bg1"/>
                </a:solidFill>
              </a:rPr>
              <a:t>safeguarding </a:t>
            </a:r>
            <a:r>
              <a:rPr lang="en-GB" sz="3600" dirty="0">
                <a:solidFill>
                  <a:schemeClr val="bg1"/>
                </a:solidFill>
              </a:rPr>
              <a:t>and Child Protection?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sz="1600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6767" y="1241376"/>
            <a:ext cx="4546848" cy="52839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Safeguarding </a:t>
            </a:r>
          </a:p>
          <a:p>
            <a:pPr marL="0" indent="0">
              <a:buFont typeface="Arial"/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Protecting children from maltreatment; </a:t>
            </a:r>
            <a:r>
              <a:rPr lang="en-GB" b="1" dirty="0" smtClean="0">
                <a:solidFill>
                  <a:schemeClr val="bg1"/>
                </a:solidFill>
              </a:rPr>
              <a:t>preventing </a:t>
            </a:r>
            <a:r>
              <a:rPr lang="en-GB" dirty="0" smtClean="0">
                <a:solidFill>
                  <a:schemeClr val="bg1"/>
                </a:solidFill>
              </a:rPr>
              <a:t>impairment of children’s health or development;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ensuring that children grow up in circumstances consistent with the provision of safe and effective care;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and taking </a:t>
            </a:r>
            <a:r>
              <a:rPr lang="en-GB" b="1" dirty="0" smtClean="0">
                <a:solidFill>
                  <a:schemeClr val="bg1"/>
                </a:solidFill>
              </a:rPr>
              <a:t>action</a:t>
            </a:r>
            <a:r>
              <a:rPr lang="en-GB" dirty="0" smtClean="0">
                <a:solidFill>
                  <a:schemeClr val="bg1"/>
                </a:solidFill>
              </a:rPr>
              <a:t> to enable all children to have the best outcomes. 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60558" y="1241376"/>
            <a:ext cx="2952328" cy="3483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500" b="1" dirty="0" smtClean="0">
                <a:solidFill>
                  <a:schemeClr val="bg1"/>
                </a:solidFill>
              </a:rPr>
              <a:t>Child Protection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Where a child is suffering significant harm, or is likely to do so, action should be taken to protect that child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Values and Attitudes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Read the scenarios on your own – give each one a number to reflect your own personal view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Then discuss in your group your reasons for your score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37720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84" y="332656"/>
            <a:ext cx="8229600" cy="9989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Signs &amp; Symptoms of Abuse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654414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37931" r="19487" b="25623"/>
          <a:stretch/>
        </p:blipFill>
        <p:spPr bwMode="auto">
          <a:xfrm>
            <a:off x="0" y="2708920"/>
            <a:ext cx="9144000" cy="24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30313" r="20976" b="5350"/>
          <a:stretch/>
        </p:blipFill>
        <p:spPr bwMode="auto">
          <a:xfrm>
            <a:off x="4842730" y="5132603"/>
            <a:ext cx="2160239" cy="17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60104"/>
            <a:ext cx="2113162" cy="172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6410" b="6199"/>
          <a:stretch/>
        </p:blipFill>
        <p:spPr bwMode="auto">
          <a:xfrm>
            <a:off x="2627784" y="5132603"/>
            <a:ext cx="2214946" cy="17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4" y="5118782"/>
            <a:ext cx="2678844" cy="17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5901"/>
            <a:ext cx="9133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are the categories of abuse that are used in the Child Protection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signs and symptoms might you expect to see for each category?</a:t>
            </a:r>
          </a:p>
        </p:txBody>
      </p:sp>
    </p:spTree>
    <p:extLst>
      <p:ext uri="{BB962C8B-B14F-4D97-AF65-F5344CB8AC3E}">
        <p14:creationId xmlns:p14="http://schemas.microsoft.com/office/powerpoint/2010/main" val="17634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Signs and Symptoms of Abuse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544616"/>
          </a:xfrm>
        </p:spPr>
        <p:txBody>
          <a:bodyPr>
            <a:normAutofit fontScale="25000" lnSpcReduction="20000"/>
          </a:bodyPr>
          <a:lstStyle/>
          <a:p>
            <a:endParaRPr lang="en-GB" sz="1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800" dirty="0" smtClean="0">
                <a:solidFill>
                  <a:schemeClr val="bg1"/>
                </a:solidFill>
              </a:rPr>
              <a:t>In groups, read the scenarios, then discuss the following questions:</a:t>
            </a:r>
          </a:p>
          <a:p>
            <a:pPr marL="0" indent="0">
              <a:buNone/>
            </a:pPr>
            <a:endParaRPr lang="en-GB" sz="8600" dirty="0" smtClean="0">
              <a:solidFill>
                <a:schemeClr val="bg1"/>
              </a:solidFill>
            </a:endParaRPr>
          </a:p>
          <a:p>
            <a:pPr marL="349250" indent="-293688">
              <a:buFont typeface="+mj-lt"/>
              <a:buAutoNum type="arabicPeriod"/>
            </a:pPr>
            <a:r>
              <a:rPr lang="en-GB" sz="11200" dirty="0" smtClean="0">
                <a:solidFill>
                  <a:schemeClr val="bg1"/>
                </a:solidFill>
              </a:rPr>
              <a:t>Is this abuse? </a:t>
            </a:r>
          </a:p>
          <a:p>
            <a:pPr marL="55562" indent="0">
              <a:buNone/>
            </a:pPr>
            <a:r>
              <a:rPr lang="en-GB" sz="11200" dirty="0" smtClean="0">
                <a:solidFill>
                  <a:schemeClr val="bg1"/>
                </a:solidFill>
              </a:rPr>
              <a:t>2. If so, which category of abuse?</a:t>
            </a:r>
          </a:p>
          <a:p>
            <a:pPr marL="55562" indent="0">
              <a:buNone/>
            </a:pPr>
            <a:r>
              <a:rPr lang="en-GB" sz="11200" dirty="0" smtClean="0">
                <a:solidFill>
                  <a:schemeClr val="bg1"/>
                </a:solidFill>
              </a:rPr>
              <a:t>3. What are you worried about?</a:t>
            </a:r>
          </a:p>
          <a:p>
            <a:pPr marL="55562" indent="0">
              <a:buNone/>
            </a:pPr>
            <a:r>
              <a:rPr lang="en-GB" sz="11200" dirty="0" smtClean="0">
                <a:solidFill>
                  <a:schemeClr val="bg1"/>
                </a:solidFill>
              </a:rPr>
              <a:t>4. If </a:t>
            </a:r>
            <a:r>
              <a:rPr lang="en-GB" sz="11200" dirty="0">
                <a:solidFill>
                  <a:schemeClr val="bg1"/>
                </a:solidFill>
              </a:rPr>
              <a:t>nothing </a:t>
            </a:r>
            <a:r>
              <a:rPr lang="en-GB" sz="11200" dirty="0" smtClean="0">
                <a:solidFill>
                  <a:schemeClr val="bg1"/>
                </a:solidFill>
              </a:rPr>
              <a:t>changes, what impact will this have on </a:t>
            </a:r>
            <a:r>
              <a:rPr lang="en-GB" sz="11200" dirty="0">
                <a:solidFill>
                  <a:schemeClr val="bg1"/>
                </a:solidFill>
              </a:rPr>
              <a:t>the child?</a:t>
            </a:r>
          </a:p>
          <a:p>
            <a:pPr marL="1371600" indent="-1371600">
              <a:buFont typeface="+mj-lt"/>
              <a:buAutoNum type="arabicPeriod"/>
            </a:pPr>
            <a:endParaRPr lang="en-GB" sz="11200" dirty="0" smtClean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 algn="r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4" y="5146426"/>
            <a:ext cx="2636298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6410" b="6199"/>
          <a:stretch/>
        </p:blipFill>
        <p:spPr bwMode="auto">
          <a:xfrm>
            <a:off x="2627784" y="5132603"/>
            <a:ext cx="2214946" cy="17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30313" r="20976" b="5350"/>
          <a:stretch/>
        </p:blipFill>
        <p:spPr bwMode="auto">
          <a:xfrm>
            <a:off x="4842730" y="5132603"/>
            <a:ext cx="2160239" cy="17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60104"/>
            <a:ext cx="2113162" cy="172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2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Abuse… it’s a complex issue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68732" r="49810" b="4905"/>
          <a:stretch/>
        </p:blipFill>
        <p:spPr bwMode="auto">
          <a:xfrm>
            <a:off x="417786" y="1228725"/>
            <a:ext cx="3515710" cy="509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8725"/>
            <a:ext cx="3095784" cy="32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600400" cy="42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4500" dirty="0" smtClean="0">
                <a:solidFill>
                  <a:schemeClr val="bg1"/>
                </a:solidFill>
              </a:rPr>
              <a:t>Adam’s Story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10012" t="8051" r="7032" b="15244"/>
          <a:stretch/>
        </p:blipFill>
        <p:spPr bwMode="auto">
          <a:xfrm>
            <a:off x="467544" y="1772816"/>
            <a:ext cx="7407730" cy="3852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  <a:ln>
            <a:noFill/>
          </a:ln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Bristol Threshold diagram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9764" r="10827" b="6772"/>
          <a:stretch/>
        </p:blipFill>
        <p:spPr bwMode="auto">
          <a:xfrm>
            <a:off x="551491" y="1600200"/>
            <a:ext cx="804101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9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Bristol Children’s Social Care Structure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984776" cy="43204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31224" cy="1143000"/>
          </a:xfrm>
        </p:spPr>
        <p:txBody>
          <a:bodyPr anchor="ctr"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Ground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9908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Child abuse can be a distressing and sensitive issue. Please ensure that you look after yourself and colleagues if you are affected by the training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Confidentiality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Respect each other’s </a:t>
            </a:r>
            <a:r>
              <a:rPr lang="en-GB" dirty="0" smtClean="0">
                <a:solidFill>
                  <a:schemeClr val="bg1"/>
                </a:solidFill>
              </a:rPr>
              <a:t>views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Timekeeping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Please switch your phones to </a:t>
            </a:r>
            <a:r>
              <a:rPr lang="en-GB" dirty="0" smtClean="0">
                <a:solidFill>
                  <a:schemeClr val="bg1"/>
                </a:solidFill>
              </a:rPr>
              <a:t>silent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Please ask </a:t>
            </a:r>
            <a:r>
              <a:rPr lang="en-GB" dirty="0" smtClean="0">
                <a:solidFill>
                  <a:schemeClr val="bg1"/>
                </a:solidFill>
              </a:rPr>
              <a:t>questions – lots of questions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" y="116632"/>
            <a:ext cx="9144000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Your role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58" y="1124744"/>
            <a:ext cx="3816424" cy="561662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Contribute to a safe environment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Identify children who need extra help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Identify children who are suffering/likely to suffer significant harm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Work with the Safeguarding Leads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Support the work of other agencies and professionals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 professionally curious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Managing a Disclosure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Recognise – be alert for any change in student behaviour or appearance </a:t>
            </a:r>
          </a:p>
          <a:p>
            <a:r>
              <a:rPr lang="en-GB" dirty="0">
                <a:solidFill>
                  <a:schemeClr val="bg1"/>
                </a:solidFill>
              </a:rPr>
              <a:t>Respond – if a student wants to talk to you, make time for them </a:t>
            </a:r>
          </a:p>
          <a:p>
            <a:r>
              <a:rPr lang="en-GB" dirty="0">
                <a:solidFill>
                  <a:schemeClr val="bg1"/>
                </a:solidFill>
              </a:rPr>
              <a:t>Reassure – tell the student that they have done the right thing.  Explain that you will need to pass the information on to get them help.  Don’t ask any leading questions.</a:t>
            </a:r>
          </a:p>
          <a:p>
            <a:r>
              <a:rPr lang="en-GB" dirty="0">
                <a:solidFill>
                  <a:schemeClr val="bg1"/>
                </a:solidFill>
              </a:rPr>
              <a:t>Refer – pass the information onto the </a:t>
            </a:r>
            <a:r>
              <a:rPr lang="en-GB" dirty="0" smtClean="0">
                <a:solidFill>
                  <a:schemeClr val="bg1"/>
                </a:solidFill>
              </a:rPr>
              <a:t>safeguarding lead </a:t>
            </a:r>
            <a:r>
              <a:rPr lang="en-GB" dirty="0">
                <a:solidFill>
                  <a:schemeClr val="bg1"/>
                </a:solidFill>
              </a:rPr>
              <a:t>immediately</a:t>
            </a:r>
          </a:p>
          <a:p>
            <a:r>
              <a:rPr lang="en-GB" dirty="0">
                <a:solidFill>
                  <a:schemeClr val="bg1"/>
                </a:solidFill>
              </a:rPr>
              <a:t>Record – make sure that you record the conversation and your observations accurately and factually in writing and pass to the </a:t>
            </a:r>
            <a:r>
              <a:rPr lang="en-GB" dirty="0" smtClean="0">
                <a:solidFill>
                  <a:schemeClr val="bg1"/>
                </a:solidFill>
              </a:rPr>
              <a:t>safeguarding lead.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we do here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Who is the Safeguarding Lead?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Who do we talk to if the Lead is not available?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and where do we record concerns?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Is this safe practice?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86759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 parent sends a friend request to a </a:t>
            </a:r>
            <a:r>
              <a:rPr lang="en-GB" dirty="0" smtClean="0">
                <a:solidFill>
                  <a:schemeClr val="bg1"/>
                </a:solidFill>
              </a:rPr>
              <a:t>worker </a:t>
            </a:r>
            <a:r>
              <a:rPr lang="en-GB" dirty="0">
                <a:solidFill>
                  <a:schemeClr val="bg1"/>
                </a:solidFill>
              </a:rPr>
              <a:t>on Facebook, </a:t>
            </a: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worker accepts the friend request. </a:t>
            </a:r>
            <a:endParaRPr lang="en-GB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A worker/volunteer is seen showing children a picture on their phone.</a:t>
            </a: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 child has not been collected at the end of their activity. </a:t>
            </a:r>
            <a:r>
              <a:rPr lang="en-GB" dirty="0" smtClean="0">
                <a:solidFill>
                  <a:schemeClr val="bg1"/>
                </a:solidFill>
              </a:rPr>
              <a:t>A worker/volunteer drives them home as it was on their way. </a:t>
            </a:r>
            <a:endParaRPr lang="en-GB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The child comes to you and tells you that they hurt their knee. It comes to your attention that a colleague has had to forcibly remove the child for being disruptive. </a:t>
            </a:r>
            <a:endParaRPr lang="en-GB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 parent has complained that another child is being continuously favoured over the others. 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88640"/>
            <a:ext cx="2084820" cy="2227984"/>
          </a:xfrm>
          <a:prstGeom prst="rect">
            <a:avLst/>
          </a:prstGeom>
        </p:spPr>
      </p:pic>
      <p:pic>
        <p:nvPicPr>
          <p:cNvPr id="6" name="Picture 5" descr="http://www.hellbeasts.com/images/Myles-Bradbu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6689"/>
          <a:stretch/>
        </p:blipFill>
        <p:spPr bwMode="auto">
          <a:xfrm>
            <a:off x="185402" y="4359637"/>
            <a:ext cx="2060015" cy="22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078" r="32231" b="31396"/>
          <a:stretch/>
        </p:blipFill>
        <p:spPr>
          <a:xfrm>
            <a:off x="251520" y="332656"/>
            <a:ext cx="1927781" cy="233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003" b="22589"/>
          <a:stretch/>
        </p:blipFill>
        <p:spPr>
          <a:xfrm>
            <a:off x="6876256" y="466981"/>
            <a:ext cx="2004547" cy="220151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r="9950"/>
          <a:stretch/>
        </p:blipFill>
        <p:spPr bwMode="auto">
          <a:xfrm>
            <a:off x="3419872" y="4376025"/>
            <a:ext cx="2120824" cy="22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1" r="31802" b="30258"/>
          <a:stretch/>
        </p:blipFill>
        <p:spPr bwMode="auto">
          <a:xfrm>
            <a:off x="6876256" y="4309810"/>
            <a:ext cx="2052228" cy="226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858" y="3068960"/>
            <a:ext cx="596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Who are these people?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do you do?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Report </a:t>
            </a:r>
            <a:r>
              <a:rPr lang="en-GB" sz="2800" dirty="0">
                <a:solidFill>
                  <a:schemeClr val="bg1"/>
                </a:solidFill>
              </a:rPr>
              <a:t>your concerns </a:t>
            </a:r>
            <a:r>
              <a:rPr lang="en-GB" sz="2800" dirty="0" smtClean="0">
                <a:solidFill>
                  <a:schemeClr val="bg1"/>
                </a:solidFill>
              </a:rPr>
              <a:t>directly to the named person.  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If concerns are about the named person contact the LADO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Concerns about your setting?  Speak to your safeguarding lead.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Feel that you can’t raise your concerns, or genuinely feel that they are not being addressed?  Consult your escalation/whistleblowing policy.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8513"/>
            <a:ext cx="5616624" cy="25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noFill/>
          <a:ln>
            <a:noFill/>
          </a:ln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And finally!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5103" r="35147" b="27722"/>
          <a:stretch/>
        </p:blipFill>
        <p:spPr bwMode="auto">
          <a:xfrm>
            <a:off x="467544" y="1646730"/>
            <a:ext cx="7300380" cy="39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772816"/>
            <a:ext cx="8043709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Aim:  Increase </a:t>
            </a:r>
            <a:r>
              <a:rPr lang="en-GB" sz="3600" dirty="0">
                <a:solidFill>
                  <a:schemeClr val="bg1"/>
                </a:solidFill>
              </a:rPr>
              <a:t>your overall understanding of safeguarding </a:t>
            </a:r>
            <a:r>
              <a:rPr lang="en-GB" sz="3600" dirty="0" smtClean="0">
                <a:solidFill>
                  <a:schemeClr val="bg1"/>
                </a:solidFill>
              </a:rPr>
              <a:t>and child protection in relation to your setting.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01"/>
            <a:ext cx="2771800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Aims &amp; Objectives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Aims &amp;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62" y="957414"/>
            <a:ext cx="8229600" cy="53885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Objectives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Identify the legislation and guidance for safeguarding children in your setting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Describe own role in keeping children safe in our setting</a:t>
            </a:r>
          </a:p>
          <a:p>
            <a:r>
              <a:rPr lang="en-GB" dirty="0">
                <a:solidFill>
                  <a:schemeClr val="bg1"/>
                </a:solidFill>
              </a:rPr>
              <a:t>Demonstrate </a:t>
            </a:r>
            <a:r>
              <a:rPr lang="en-GB" dirty="0" smtClean="0">
                <a:solidFill>
                  <a:schemeClr val="bg1"/>
                </a:solidFill>
              </a:rPr>
              <a:t>knowledge </a:t>
            </a:r>
            <a:r>
              <a:rPr lang="en-GB" dirty="0">
                <a:solidFill>
                  <a:schemeClr val="bg1"/>
                </a:solidFill>
              </a:rPr>
              <a:t>of the signs and symptoms of </a:t>
            </a:r>
            <a:r>
              <a:rPr lang="en-GB" dirty="0" smtClean="0">
                <a:solidFill>
                  <a:schemeClr val="bg1"/>
                </a:solidFill>
              </a:rPr>
              <a:t>different types of child abuse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Demonstrate understanding of how and why we work with other agencies to safeguard children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Explain what to do if you have safeguarding concerns about a child or young person, concerns about a colleague, or about the safeguarding practices within an organisation.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57085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the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Keeping Bristol Safe Partnership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constituted to deliver the following statutory duties as follows: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solidFill>
                  <a:schemeClr val="bg1"/>
                </a:solidFill>
              </a:rPr>
              <a:t>To safeguard and promote the welfare of children as required by The Children Act 2004 and supported by the statutory guidance, Working Together to Safeguard Children 2018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To </a:t>
            </a:r>
            <a:r>
              <a:rPr lang="en-GB" sz="2000" dirty="0">
                <a:solidFill>
                  <a:schemeClr val="bg1"/>
                </a:solidFill>
              </a:rPr>
              <a:t>help and protect adults with care and support needs at risk of abuse or neglect as defined by the Care Act 2014 and supporting statutory guidance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To </a:t>
            </a:r>
            <a:r>
              <a:rPr lang="en-GB" sz="2000" dirty="0">
                <a:solidFill>
                  <a:schemeClr val="bg1"/>
                </a:solidFill>
              </a:rPr>
              <a:t>reduce crime and disorder, substance misuse and re-offending as required by the Crime and Disorder Act 1998 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ACSSHPA\AppData\Local\Microsoft\Windows\Temporary Internet Files\Content.Outlook\O9CDJ4ZN\KBSP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587"/>
            <a:ext cx="1146048" cy="1406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7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To cooperate to improve the wellbeing of children and young people as defined in The Children Act 2004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Local Arrangements 2019-20 sets </a:t>
            </a:r>
            <a:r>
              <a:rPr lang="en-GB" dirty="0">
                <a:solidFill>
                  <a:schemeClr val="bg1"/>
                </a:solidFill>
              </a:rPr>
              <a:t>out how the partnership will work together to respond to the changes as prescribed in Working Together 2018. </a:t>
            </a:r>
            <a:r>
              <a:rPr lang="en-GB" dirty="0" smtClean="0">
                <a:solidFill>
                  <a:schemeClr val="bg1"/>
                </a:solidFill>
              </a:rPr>
              <a:t> They can be found here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bristolsafeguarding.org/media/42653/keeping-bristol-safe-parthership-local-arrangements-2019-20.pdf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The safeguarding partners in the city, along </a:t>
            </a:r>
            <a:r>
              <a:rPr lang="en-GB" dirty="0">
                <a:solidFill>
                  <a:schemeClr val="bg1"/>
                </a:solidFill>
              </a:rPr>
              <a:t>with local agencies and organisations are committed to the transformational journey to improve local safeguarding arrangements and outcomes for children, adults and communities.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three statutory partners are: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Bristol City Council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Avon and Somerset Police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Bristol, North Somerset, South Gloucestershire CCG (BNSSG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r="23820"/>
          <a:stretch/>
        </p:blipFill>
        <p:spPr bwMode="auto">
          <a:xfrm>
            <a:off x="6691297" y="3393352"/>
            <a:ext cx="2471323" cy="23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Why is this Important?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Who are these children?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What do they have in common?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12119" b="15705"/>
          <a:stretch/>
        </p:blipFill>
        <p:spPr bwMode="auto">
          <a:xfrm>
            <a:off x="4652631" y="3416083"/>
            <a:ext cx="2038666" cy="23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661" b="-661"/>
          <a:stretch/>
        </p:blipFill>
        <p:spPr bwMode="auto">
          <a:xfrm>
            <a:off x="0" y="3406554"/>
            <a:ext cx="2398513" cy="23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13" y="3394756"/>
            <a:ext cx="2254117" cy="23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Legislation and Guidance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We ALL have a duty to work with local authorities to promote the wellbeing of children &amp; young people (The Children Act 2004, S10) - This includes when we have child protection concerns.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Children Act 1989 – includes definitions for Child in Need, Child Protection, Looked after Children.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 Human Rights Act 1998 – applies to children!  Parents can breach children’s rights, so can professionals and organisations.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UNCRC (United Nations Convention on the Rights of the Child) – in force in the UK since 1992</a:t>
            </a:r>
            <a:endParaRPr lang="en-GB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AutoNum type="arabicPeriod" startAt="2"/>
            </a:pPr>
            <a:endParaRPr lang="en-GB" dirty="0" smtClean="0"/>
          </a:p>
          <a:p>
            <a:pPr marL="514350" indent="-514350">
              <a:buAutoNum type="arabicPeriod" startAt="2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Legislation and Guidance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AutoNum type="arabicPeriod" startAt="2"/>
            </a:pPr>
            <a:endParaRPr lang="en-GB" dirty="0" smtClean="0"/>
          </a:p>
          <a:p>
            <a:pPr marL="514350" indent="-514350">
              <a:buAutoNum type="arabicPeriod" startAt="2"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Statutory guidance on how to discharge our duties and responsibilities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Updated to reflect changes in the law – including Children &amp; Social Work Act 2017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8190" r="34148" b="7974"/>
          <a:stretch/>
        </p:blipFill>
        <p:spPr bwMode="auto">
          <a:xfrm>
            <a:off x="827584" y="1628800"/>
            <a:ext cx="3240360" cy="460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2" y="5772888"/>
            <a:ext cx="884078" cy="1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1141</Words>
  <Application>Microsoft Office PowerPoint</Application>
  <PresentationFormat>On-screen Show (4:3)</PresentationFormat>
  <Paragraphs>166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Foundation Safeguarding &amp; Child Protection Training</vt:lpstr>
      <vt:lpstr>Ground Rules</vt:lpstr>
      <vt:lpstr>Aims &amp; Objectives</vt:lpstr>
      <vt:lpstr>Aims &amp; Objectives</vt:lpstr>
      <vt:lpstr>PowerPoint Presentation</vt:lpstr>
      <vt:lpstr>PowerPoint Presentation</vt:lpstr>
      <vt:lpstr>Why is this Important?</vt:lpstr>
      <vt:lpstr>Legislation and Guidance</vt:lpstr>
      <vt:lpstr>Legislation and Guidance</vt:lpstr>
      <vt:lpstr>Safeguarding? Child Protection? </vt:lpstr>
      <vt:lpstr>What is the difference between safeguarding and Child Protection?</vt:lpstr>
      <vt:lpstr>Values and Attitudes</vt:lpstr>
      <vt:lpstr>Signs &amp; Symptoms of Abuse</vt:lpstr>
      <vt:lpstr> Signs and Symptoms of Abuse </vt:lpstr>
      <vt:lpstr>Abuse… it’s a complex issue</vt:lpstr>
      <vt:lpstr>PowerPoint Presentation</vt:lpstr>
      <vt:lpstr>Adam’s Story</vt:lpstr>
      <vt:lpstr>Bristol Threshold diagram</vt:lpstr>
      <vt:lpstr>Bristol Children’s Social Care Structure</vt:lpstr>
      <vt:lpstr>Your role</vt:lpstr>
      <vt:lpstr>Managing a Disclosure</vt:lpstr>
      <vt:lpstr>What we do here</vt:lpstr>
      <vt:lpstr>Is this safe practice? </vt:lpstr>
      <vt:lpstr>PowerPoint Presentation</vt:lpstr>
      <vt:lpstr>What do you do?</vt:lpstr>
      <vt:lpstr>And finally!</vt:lpstr>
    </vt:vector>
  </TitlesOfParts>
  <Company>Bristol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Safeguarding &amp; Child Protection Training</dc:title>
  <dc:creator>Esther Lambert</dc:creator>
  <cp:lastModifiedBy>Rebecca Dible</cp:lastModifiedBy>
  <cp:revision>31</cp:revision>
  <dcterms:created xsi:type="dcterms:W3CDTF">2018-08-17T15:40:01Z</dcterms:created>
  <dcterms:modified xsi:type="dcterms:W3CDTF">2019-09-13T09:19:51Z</dcterms:modified>
</cp:coreProperties>
</file>